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8f02abf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58f02abf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TYPOS/ COMMENTS in SECTION 5 of the pre-print.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58f02ab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58f02ab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58f02ab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58f02ab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58f02abf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58f02abf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58f02ab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58f02ab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58f02abf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58f02abf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8f02abf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58f02abf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CUDA issues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58f02abf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58f02abf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58f02abf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58f02abf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58f02abf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58f02abf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58f02ab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58f02ab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ix2pix : &gt;17K citations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Knew them from Cycle GAN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more robust/computationally intensive WGANs, no gradient penalty. </a:t>
            </a:r>
            <a:r>
              <a:rPr b="1" lang="en-GB"/>
              <a:t>L1 helps with blurry images instead  of L2 regularization.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Tensorflow 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HAD some issues with CONVERTING PIL jpeg images to tensors.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58f02abf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58f02abf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58f02ab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58f02ab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Corrupt image affected the whole data loading pipeline. Some issues with PIL plugin in Hugging Face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marginally fits to T4, restarted runs more than 30 times! </a:t>
            </a:r>
            <a:r>
              <a:rPr lang="en-GB"/>
              <a:t>Extremely</a:t>
            </a:r>
            <a:r>
              <a:rPr lang="en-GB"/>
              <a:t> slow locally…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58f02ab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58f02ab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Generally converges after 40K epochs even for half of the train set.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58f02ab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58f02ab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Issue with the last logs (not shown here!)</a:t>
            </a:r>
            <a:endParaRPr b="1"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58f02abf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58f02abf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58f02ab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58f02ab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58f02abf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58f02abf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58f02ab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58f02ab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1806.0353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ceedings.neurips.cc/paper/2020/file/5bca8566db79f3788be9efd96c9ed70d-Paper.pdf" TargetMode="External"/><Relationship Id="rId4" Type="http://schemas.openxmlformats.org/officeDocument/2006/relationships/hyperlink" Target="https://www.deepmind.com/publications/beta-vae-learning-basic-visual-concepts-with-a-constrained-variational-framework" TargetMode="External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deepfindr/gvae" TargetMode="External"/><Relationship Id="rId4" Type="http://schemas.openxmlformats.org/officeDocument/2006/relationships/hyperlink" Target="https://arxiv.org/abs/1611.0730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www.nvidia.com/en-us/on-demand/session/gtcspring23-dlit52224/?playlistId=playList-108242b0-35ac-4765-9796-d6961cb026c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vidia.com/en-us/on-demand/session/gtcspring23-dlit52224/?playlistId=playList-108242b0-35ac-4765-9796-d6961cb026c4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1611.07004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 Researcher assignment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Tasos Tsourtis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Propositions on Heterogeneous Graph (Room Classification example)</a:t>
            </a:r>
            <a:br>
              <a:rPr lang="en-GB"/>
            </a:b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812800" y="1602125"/>
            <a:ext cx="70809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-GB"/>
              <a:t>General comment: </a:t>
            </a:r>
            <a:r>
              <a:rPr lang="en-GB">
                <a:highlight>
                  <a:srgbClr val="FFFF00"/>
                </a:highlight>
              </a:rPr>
              <a:t>Overfitting is probable</a:t>
            </a:r>
            <a:r>
              <a:rPr lang="en-GB"/>
              <a:t>. Random “jittering” of the objects (</a:t>
            </a:r>
            <a:r>
              <a:rPr lang="en-GB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ECStoGNN</a:t>
            </a:r>
            <a:r>
              <a:rPr lang="en-GB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/>
              <a:t>) while generating the training graphs does not suffice. </a:t>
            </a:r>
            <a:br>
              <a:rPr lang="en-GB"/>
            </a:br>
            <a:r>
              <a:rPr lang="en-GB"/>
              <a:t>In mathematical terms, the training distribution of graphs has a small variance.</a:t>
            </a:r>
            <a:br>
              <a:rPr lang="en-GB"/>
            </a:br>
            <a:r>
              <a:rPr lang="en-GB"/>
              <a:t>E.g. a classifier being trained on transformations of images of </a:t>
            </a:r>
            <a:r>
              <a:rPr b="1" lang="en-GB"/>
              <a:t>one</a:t>
            </a:r>
            <a:r>
              <a:rPr lang="en-GB"/>
              <a:t> cat and one </a:t>
            </a:r>
            <a:r>
              <a:rPr b="1" lang="en-GB"/>
              <a:t>dog</a:t>
            </a:r>
            <a:r>
              <a:rPr lang="en-GB"/>
              <a:t> (crop, resize, pad etc) instead of images of various cats and dogs.</a:t>
            </a:r>
            <a:br>
              <a:rPr lang="en-GB"/>
            </a:br>
            <a:r>
              <a:rPr lang="en-GB"/>
              <a:t>Enrich training distribution by adding/removing scene-specific entities. 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 addition, the graphs corresponding to </a:t>
            </a:r>
            <a:r>
              <a:rPr lang="en-GB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CreateORScene</a:t>
            </a:r>
            <a:r>
              <a:rPr lang="en-GB">
                <a:solidFill>
                  <a:schemeClr val="dk1"/>
                </a:solidFill>
              </a:rPr>
              <a:t>() and </a:t>
            </a:r>
            <a:r>
              <a:rPr lang="en-GB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CreateRoomScene</a:t>
            </a:r>
            <a:r>
              <a:rPr lang="en-GB">
                <a:solidFill>
                  <a:schemeClr val="dk1"/>
                </a:solidFill>
              </a:rPr>
              <a:t>() have very </a:t>
            </a:r>
            <a:r>
              <a:rPr lang="en-GB" u="sng">
                <a:solidFill>
                  <a:schemeClr val="dk1"/>
                </a:solidFill>
              </a:rPr>
              <a:t>different node degrees</a:t>
            </a:r>
            <a:r>
              <a:rPr lang="en-GB">
                <a:solidFill>
                  <a:schemeClr val="dk1"/>
                </a:solidFill>
              </a:rPr>
              <a:t> due to different number of entities.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-GB"/>
              <a:t>This is implied by reaching 100% accuracy in a few epochs in Section 5.1 for a </a:t>
            </a:r>
            <a:r>
              <a:rPr lang="en-GB" u="sng"/>
              <a:t>high</a:t>
            </a:r>
            <a:r>
              <a:rPr lang="en-GB"/>
              <a:t> capacity network for the given dataset: 5 HeteroConv layers of GraphSAGE and a high, </a:t>
            </a:r>
            <a:r>
              <a:rPr lang="en-GB" u="sng"/>
              <a:t>constant</a:t>
            </a:r>
            <a:r>
              <a:rPr lang="en-GB"/>
              <a:t> learning rate. </a:t>
            </a:r>
            <a:br>
              <a:rPr lang="en-GB"/>
            </a:br>
            <a:br>
              <a:rPr lang="en-GB"/>
            </a:br>
            <a:r>
              <a:rPr lang="en-GB"/>
              <a:t> </a:t>
            </a:r>
            <a:endParaRPr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Propositions on Heterogeneous Graph (Room Classification example)</a:t>
            </a:r>
            <a:br>
              <a:rPr lang="en-GB"/>
            </a:b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828425" y="1563050"/>
            <a:ext cx="76512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SageConv 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paper mentions k=2 (hops) neighbours in Message Passing. Current network is shallow → </a:t>
            </a:r>
            <a:r>
              <a:rPr b="1" lang="en-GB">
                <a:solidFill>
                  <a:srgbClr val="404040"/>
                </a:solidFill>
                <a:highlight>
                  <a:srgbClr val="FCFCFC"/>
                </a:highlight>
              </a:rPr>
              <a:t>one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 layer 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 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should suffice (avoid over-smoothing).</a:t>
            </a:r>
            <a:b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Here 5 Sage convolutions are employed. 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Try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 different ‘aggr’ in HeteroConv instead of: HeteroConv(..., aggr=</a:t>
            </a:r>
            <a:r>
              <a:rPr lang="en-GB">
                <a:solidFill>
                  <a:srgbClr val="FF0000"/>
                </a:solidFill>
                <a:highlight>
                  <a:srgbClr val="FCFCFC"/>
                </a:highlight>
              </a:rPr>
              <a:t>’mean’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) → it helps with over-smoothing of stacked GNNs and is </a:t>
            </a:r>
            <a:r>
              <a:rPr lang="en-GB" u="sng">
                <a:solidFill>
                  <a:srgbClr val="404040"/>
                </a:solidFill>
                <a:highlight>
                  <a:srgbClr val="FCFCFC"/>
                </a:highlight>
              </a:rPr>
              <a:t>suitable for low cardinality graphs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, so that the graph is more “expressive”.</a:t>
            </a:r>
            <a:b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</a:br>
            <a:endParaRPr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When nodes increase → </a:t>
            </a:r>
            <a:r>
              <a:rPr lang="en-GB" sz="1300">
                <a:solidFill>
                  <a:srgbClr val="FF0000"/>
                </a:solidFill>
                <a:highlight>
                  <a:srgbClr val="FCFCFC"/>
                </a:highlight>
              </a:rPr>
              <a:t>add skip-connections</a:t>
            </a: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 between GNNs (“JK-net”)</a:t>
            </a:r>
            <a:b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Leverages different neighborhood ranges to enable better </a:t>
            </a:r>
            <a:r>
              <a:rPr b="1" lang="en-GB" sz="1300">
                <a:solidFill>
                  <a:srgbClr val="404040"/>
                </a:solidFill>
                <a:highlight>
                  <a:srgbClr val="FCFCFC"/>
                </a:highlight>
              </a:rPr>
              <a:t>structure-aware </a:t>
            </a: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representation, for each node. Outperform GCN, GraphSAGE and GAT in prediction tasks.</a:t>
            </a:r>
            <a:b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 “</a:t>
            </a:r>
            <a:r>
              <a:rPr i="1" lang="en-GB" sz="1300">
                <a:solidFill>
                  <a:srgbClr val="404040"/>
                </a:solidFill>
                <a:highlight>
                  <a:srgbClr val="FCFCFC"/>
                </a:highlight>
              </a:rPr>
              <a:t>Representation Learning on Graphs with Jumping Knowledge Networks</a:t>
            </a:r>
            <a:r>
              <a:rPr lang="en-GB" sz="1300">
                <a:solidFill>
                  <a:srgbClr val="404040"/>
                </a:solidFill>
                <a:highlight>
                  <a:srgbClr val="FCFCFC"/>
                </a:highlight>
              </a:rPr>
              <a:t>” </a:t>
            </a:r>
            <a:r>
              <a:rPr lang="en-GB" sz="1300" u="sng">
                <a:solidFill>
                  <a:srgbClr val="1155CC"/>
                </a:solidFill>
                <a:highlight>
                  <a:srgbClr val="FCFCFC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https://arxiv.org/abs/1806.03536</a:t>
            </a:r>
            <a:br>
              <a:rPr lang="en-GB" sz="120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-GB" sz="1200">
                <a:solidFill>
                  <a:srgbClr val="404040"/>
                </a:solidFill>
                <a:highlight>
                  <a:srgbClr val="FCFCFC"/>
                </a:highlight>
              </a:rPr>
              <a:t>	 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Use </a:t>
            </a:r>
            <a:r>
              <a:rPr b="1" lang="en-GB">
                <a:solidFill>
                  <a:srgbClr val="404040"/>
                </a:solidFill>
                <a:highlight>
                  <a:srgbClr val="FCFCFC"/>
                </a:highlight>
              </a:rPr>
              <a:t>weighted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 scheme in forward pass instead of:</a:t>
            </a:r>
            <a:r>
              <a:rPr lang="en-GB">
                <a:solidFill>
                  <a:srgbClr val="9900FF"/>
                </a:solidFill>
                <a:highlight>
                  <a:srgbClr val="B7B7B7"/>
                </a:highlight>
              </a:rPr>
              <a:t> </a:t>
            </a:r>
            <a:r>
              <a:rPr lang="en-GB">
                <a:solidFill>
                  <a:srgbClr val="9900FF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final = x1 + x2 + x3</a:t>
            </a:r>
            <a:br>
              <a:rPr lang="en-GB">
                <a:solidFill>
                  <a:srgbClr val="9900FF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In order to </a:t>
            </a:r>
            <a:r>
              <a:rPr lang="en-GB" u="sng">
                <a:solidFill>
                  <a:srgbClr val="404040"/>
                </a:solidFill>
                <a:highlight>
                  <a:srgbClr val="FCFCFC"/>
                </a:highlight>
              </a:rPr>
              <a:t>emphasize mesh graph</a:t>
            </a: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 over the other two. </a:t>
            </a:r>
            <a:b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-GB">
                <a:solidFill>
                  <a:srgbClr val="404040"/>
                </a:solidFill>
                <a:highlight>
                  <a:srgbClr val="FCFCFC"/>
                </a:highlight>
              </a:rPr>
              <a:t>e.g. a latent representation of scalpel should be more important in a OR scene…</a:t>
            </a:r>
            <a:endParaRPr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Assignment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Propositions on cGVAE</a:t>
            </a:r>
            <a:endParaRPr/>
          </a:p>
          <a:p>
            <a:pPr indent="-317500" lvl="0" marL="4572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In the light of  β-VAE</a:t>
            </a:r>
            <a:r>
              <a:rPr b="1" baseline="30000" lang="en-GB" sz="1400">
                <a:solidFill>
                  <a:srgbClr val="FF0000"/>
                </a:solidFill>
              </a:rPr>
              <a:t>1</a:t>
            </a:r>
            <a:r>
              <a:rPr lang="en-GB" sz="1400">
                <a:solidFill>
                  <a:schemeClr val="dk1"/>
                </a:solidFill>
              </a:rPr>
              <a:t> use an adjustable parameter (loss constant) for </a:t>
            </a:r>
            <a:r>
              <a:rPr lang="en-GB" sz="1400" u="sng">
                <a:solidFill>
                  <a:schemeClr val="dk1"/>
                </a:solidFill>
              </a:rPr>
              <a:t>balancing</a:t>
            </a:r>
            <a:r>
              <a:rPr lang="en-GB" sz="1400">
                <a:solidFill>
                  <a:schemeClr val="dk1"/>
                </a:solidFill>
              </a:rPr>
              <a:t> latent channel capacity with Reconstruction loss (KL term). → better disentanglement of latent representations.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an </a:t>
            </a:r>
            <a:r>
              <a:rPr b="1" lang="en-GB" sz="1400"/>
              <a:t>additional loss component</a:t>
            </a:r>
            <a:r>
              <a:rPr lang="en-GB" sz="1400"/>
              <a:t> penalizing for translations:</a:t>
            </a:r>
            <a:br>
              <a:rPr lang="en-GB" sz="1400"/>
            </a:br>
            <a:r>
              <a:rPr lang="en-GB" sz="1400"/>
              <a:t>[node-level] Extra node feature (translation vec.) in ‘trs’ graph → </a:t>
            </a:r>
            <a:r>
              <a:rPr b="1" lang="en-GB" sz="1400"/>
              <a:t>enforces relative position</a:t>
            </a:r>
            <a:r>
              <a:rPr lang="en-GB" sz="1400"/>
              <a:t> of components to avoid </a:t>
            </a:r>
            <a:r>
              <a:rPr lang="en-GB" sz="1400">
                <a:solidFill>
                  <a:schemeClr val="dk1"/>
                </a:solidFill>
              </a:rPr>
              <a:t>overlapping or floating</a:t>
            </a:r>
            <a:br>
              <a:rPr lang="en-GB" sz="1400">
                <a:solidFill>
                  <a:schemeClr val="dk1"/>
                </a:solidFill>
              </a:rPr>
            </a:br>
            <a:endParaRPr sz="1400"/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[graph-level] use different </a:t>
            </a:r>
            <a:r>
              <a:rPr b="1" lang="en-GB" sz="1400">
                <a:solidFill>
                  <a:schemeClr val="dk1"/>
                </a:solidFill>
              </a:rPr>
              <a:t>subgraphs</a:t>
            </a:r>
            <a:r>
              <a:rPr lang="en-GB" sz="1400">
                <a:solidFill>
                  <a:schemeClr val="dk1"/>
                </a:solidFill>
              </a:rPr>
              <a:t> 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as scalpel attached to hand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Subgraph Neural Networks, NIPS 2020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11700" y="4712675"/>
            <a:ext cx="8558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AutoNum type="arabicPeriod"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beta-VAE: Learning Basic Visual Concepts with a Constrained Variational Framework</a:t>
            </a:r>
            <a:r>
              <a:rPr lang="en-GB" sz="1200"/>
              <a:t>, Higgins et al.</a:t>
            </a:r>
            <a:endParaRPr sz="120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900" y="2942975"/>
            <a:ext cx="3138500" cy="17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Assignment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68"/>
              <a:t>2. Propositions on cGVAE</a:t>
            </a:r>
            <a:endParaRPr sz="2468"/>
          </a:p>
          <a:p>
            <a:pPr indent="-331946" lvl="0" marL="457200" rtl="0" algn="l">
              <a:lnSpc>
                <a:spcPct val="180000"/>
              </a:lnSpc>
              <a:spcBef>
                <a:spcPts val="1900"/>
              </a:spcBef>
              <a:spcAft>
                <a:spcPts val="0"/>
              </a:spcAft>
              <a:buSzPct val="100000"/>
              <a:buChar char="●"/>
            </a:pPr>
            <a:r>
              <a:rPr lang="en-GB" sz="2100">
                <a:solidFill>
                  <a:schemeClr val="dk1"/>
                </a:solidFill>
              </a:rPr>
              <a:t>GVAE on molecules with: </a:t>
            </a:r>
            <a:r>
              <a:rPr lang="en-GB" sz="2100">
                <a:solidFill>
                  <a:srgbClr val="FF00FF"/>
                </a:solidFill>
              </a:rPr>
              <a:t>node</a:t>
            </a:r>
            <a:r>
              <a:rPr lang="en-GB" sz="2100">
                <a:solidFill>
                  <a:schemeClr val="dk1"/>
                </a:solidFill>
              </a:rPr>
              <a:t>-loss, </a:t>
            </a:r>
            <a:r>
              <a:rPr lang="en-GB" sz="2100">
                <a:solidFill>
                  <a:srgbClr val="FF9900"/>
                </a:solidFill>
              </a:rPr>
              <a:t>edge</a:t>
            </a:r>
            <a:r>
              <a:rPr lang="en-GB" sz="2100">
                <a:solidFill>
                  <a:schemeClr val="dk1"/>
                </a:solidFill>
              </a:rPr>
              <a:t>-loss, </a:t>
            </a:r>
            <a:r>
              <a:rPr lang="en-GB" sz="2100">
                <a:solidFill>
                  <a:srgbClr val="FF00FF"/>
                </a:solidFill>
              </a:rPr>
              <a:t>node</a:t>
            </a:r>
            <a:r>
              <a:rPr lang="en-GB" sz="2100">
                <a:solidFill>
                  <a:schemeClr val="dk1"/>
                </a:solidFill>
              </a:rPr>
              <a:t>+</a:t>
            </a:r>
            <a:r>
              <a:rPr lang="en-GB" sz="2100">
                <a:solidFill>
                  <a:srgbClr val="FF9900"/>
                </a:solidFill>
              </a:rPr>
              <a:t>edge</a:t>
            </a:r>
            <a:r>
              <a:rPr lang="en-GB" sz="2100">
                <a:solidFill>
                  <a:schemeClr val="dk1"/>
                </a:solidFill>
              </a:rPr>
              <a:t>-loss → </a:t>
            </a:r>
            <a:r>
              <a:rPr b="1" lang="en-GB" sz="2100">
                <a:solidFill>
                  <a:schemeClr val="dk1"/>
                </a:solidFill>
                <a:highlight>
                  <a:srgbClr val="FFFF00"/>
                </a:highlight>
              </a:rPr>
              <a:t>approximate reconstruction loss</a:t>
            </a:r>
            <a:r>
              <a:rPr lang="en-GB" sz="2100">
                <a:solidFill>
                  <a:schemeClr val="dk1"/>
                </a:solidFill>
              </a:rPr>
              <a:t> on top of regularization (KL)</a:t>
            </a:r>
            <a:br>
              <a:rPr lang="en-GB" sz="2100">
                <a:solidFill>
                  <a:schemeClr val="dk1"/>
                </a:solidFill>
              </a:rPr>
            </a:br>
            <a:r>
              <a:rPr lang="en-GB" sz="2100">
                <a:solidFill>
                  <a:schemeClr val="dk1"/>
                </a:solidFill>
                <a:highlight>
                  <a:srgbClr val="FFFF00"/>
                </a:highlight>
              </a:rPr>
              <a:t>ALSO</a:t>
            </a:r>
            <a:r>
              <a:rPr lang="en-GB" sz="2100">
                <a:solidFill>
                  <a:schemeClr val="dk1"/>
                </a:solidFill>
              </a:rPr>
              <a:t>, </a:t>
            </a:r>
            <a:r>
              <a:rPr b="1" lang="en-GB" sz="2100">
                <a:solidFill>
                  <a:schemeClr val="dk1"/>
                </a:solidFill>
              </a:rPr>
              <a:t>different</a:t>
            </a:r>
            <a:r>
              <a:rPr lang="en-GB" sz="2100">
                <a:solidFill>
                  <a:schemeClr val="dk1"/>
                </a:solidFill>
              </a:rPr>
              <a:t> mu/sigma </a:t>
            </a:r>
            <a:r>
              <a:rPr b="1" lang="en-GB" sz="2100">
                <a:solidFill>
                  <a:schemeClr val="dk1"/>
                </a:solidFill>
              </a:rPr>
              <a:t>per node</a:t>
            </a:r>
            <a:r>
              <a:rPr lang="en-GB" sz="2100">
                <a:solidFill>
                  <a:schemeClr val="dk1"/>
                </a:solidFill>
              </a:rPr>
              <a:t> (upon encoding).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chemeClr val="hlink"/>
                </a:solidFill>
                <a:hlinkClick r:id="rId3"/>
              </a:rPr>
              <a:t>https://github.com/deepfindr/gvae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-GB" sz="2100" u="sng">
                <a:solidFill>
                  <a:schemeClr val="hlink"/>
                </a:solidFill>
                <a:hlinkClick r:id="rId4"/>
              </a:rPr>
              <a:t>https://arxiv.org/abs/1611.07308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GPT based approach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Convert graph data in a (wide) structured, possibly sparse array. </a:t>
            </a:r>
            <a:br>
              <a:rPr lang="en-GB"/>
            </a:br>
            <a:r>
              <a:rPr lang="en-GB"/>
              <a:t>Rows are scenes, columns are features: entity type, coords, orientation (not mesh)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175" y="1779375"/>
            <a:ext cx="5904526" cy="303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6"/>
          <p:cNvCxnSpPr/>
          <p:nvPr/>
        </p:nvCxnSpPr>
        <p:spPr>
          <a:xfrm flipH="1">
            <a:off x="5947575" y="1500550"/>
            <a:ext cx="39000" cy="18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5" name="Google Shape;155;p26"/>
          <p:cNvSpPr txBox="1"/>
          <p:nvPr/>
        </p:nvSpPr>
        <p:spPr>
          <a:xfrm>
            <a:off x="257900" y="4775200"/>
            <a:ext cx="840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Synthetic Tabular Data generation using Transformers</a:t>
            </a:r>
            <a:r>
              <a:rPr lang="en-GB"/>
              <a:t>, Em. Skoullos, NVIDIA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GPT based approach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017725"/>
            <a:ext cx="85206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generated array can represent a graph (16:00). Numerical features are encoded as tokens and correlations among features are captured.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257900" y="4775200"/>
            <a:ext cx="840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Synthetic Tabular Data generation using Transformers</a:t>
            </a:r>
            <a:r>
              <a:rPr lang="en-GB"/>
              <a:t>, Em. Skoullos, NVIDIA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0075"/>
            <a:ext cx="5312009" cy="31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5877175" y="2141425"/>
            <a:ext cx="29700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Eg. Train on a variety of scenes and learn the relative position (trs) of entities </a:t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7065100" y="2907325"/>
            <a:ext cx="24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6002225" y="3243400"/>
            <a:ext cx="261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new scenes that respect the distribution of entities and their components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7065100" y="4050325"/>
            <a:ext cx="24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150700" y="4345350"/>
            <a:ext cx="22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scenes given a query of specific entities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generate/visualize a sequence of scenes with </a:t>
            </a:r>
            <a:r>
              <a:rPr lang="en-GB" u="sng">
                <a:solidFill>
                  <a:schemeClr val="dk1"/>
                </a:solidFill>
              </a:rPr>
              <a:t>one</a:t>
            </a:r>
            <a:r>
              <a:rPr lang="en-GB">
                <a:solidFill>
                  <a:schemeClr val="dk1"/>
                </a:solidFill>
              </a:rPr>
              <a:t> modified entity component: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i.e. translation of the Chair in default room scene</a:t>
            </a:r>
            <a:br>
              <a:rPr b="1" lang="en-GB"/>
            </a:b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Written CreateScenes.py: </a:t>
            </a:r>
            <a:r>
              <a:rPr i="1" lang="en-GB">
                <a:solidFill>
                  <a:srgbClr val="9900FF"/>
                </a:solidFill>
              </a:rPr>
              <a:t>view_scene()</a:t>
            </a:r>
            <a:br>
              <a:rPr lang="en-GB"/>
            </a:br>
            <a:r>
              <a:rPr lang="en-GB"/>
              <a:t>Works on Windows (python kernel fails on OSX/Ubuntu).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generate/visualize a sequence of scenes with </a:t>
            </a:r>
            <a:r>
              <a:rPr lang="en-GB" u="sng"/>
              <a:t>one</a:t>
            </a:r>
            <a:r>
              <a:rPr lang="en-GB"/>
              <a:t> modified entity component: </a:t>
            </a:r>
            <a:br>
              <a:rPr lang="en-GB"/>
            </a:br>
            <a:r>
              <a:rPr lang="en-GB"/>
              <a:t>i.e. translation of the Chair in default room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Associate entity translation with time component t.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i.e. char moves (translates) in x-axis as t increases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for i, comp in enumerate(scene.world.components):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        if isinstance(comp, BasicTransform):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            if comp.parent.name == 'Chair':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                scene.world.components[i].translation[1] = new_z # Z-axis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                scene.world.components[i].trs[1][-1] =  new_z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generate/visualize a sequence of scenes with </a:t>
            </a:r>
            <a:r>
              <a:rPr lang="en-GB" u="sng"/>
              <a:t>one</a:t>
            </a:r>
            <a:r>
              <a:rPr lang="en-GB"/>
              <a:t> modified entity component: </a:t>
            </a:r>
            <a:br>
              <a:rPr lang="en-GB"/>
            </a:br>
            <a:r>
              <a:rPr lang="en-GB"/>
              <a:t>i.e. translation of the Chair in default room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Associate entity translation with time component t. </a:t>
            </a:r>
            <a:br>
              <a:rPr lang="en-GB"/>
            </a:br>
            <a:r>
              <a:rPr lang="en-GB"/>
              <a:t>i.e. char moves (translates) in x-axis as t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Convert list of scenes in a list of graphs to compose the training set</a:t>
            </a:r>
            <a:br>
              <a:rPr lang="en-GB"/>
            </a:br>
            <a:br>
              <a:rPr lang="en-GB"/>
            </a:br>
            <a:r>
              <a:rPr lang="en-GB"/>
              <a:t>Attempted to create a list of scenes with chair z-axis translated by dz →</a:t>
            </a:r>
            <a:br>
              <a:rPr lang="en-GB"/>
            </a:br>
            <a:r>
              <a:rPr lang="en-GB"/>
              <a:t>failed to append the modified scenes → </a:t>
            </a:r>
            <a:br>
              <a:rPr lang="en-GB"/>
            </a:br>
            <a:r>
              <a:rPr lang="en-GB"/>
              <a:t>saved the graphs by calling Converter.ECStoGNN(tranlsated_scene) and worked with those training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generate/visualize a sequence of scenes with </a:t>
            </a:r>
            <a:r>
              <a:rPr lang="en-GB" u="sng"/>
              <a:t>one</a:t>
            </a:r>
            <a:r>
              <a:rPr lang="en-GB"/>
              <a:t> modified entity component: </a:t>
            </a:r>
            <a:br>
              <a:rPr lang="en-GB"/>
            </a:br>
            <a:r>
              <a:rPr lang="en-GB"/>
              <a:t>i.e. translation of the Chair in default room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Associate entity translation with time component t. </a:t>
            </a:r>
            <a:br>
              <a:rPr lang="en-GB"/>
            </a:br>
            <a:r>
              <a:rPr lang="en-GB"/>
              <a:t>i.e. char moves (translates) in x-axis as t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Convert list of scenes in a list of graphs to compose the training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Train conditional GVAE 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</a:rPr>
              <a:t>on t</a:t>
            </a:r>
            <a:r>
              <a:rPr lang="en-GB">
                <a:solidFill>
                  <a:schemeClr val="dk1"/>
                </a:solidFill>
              </a:rPr>
              <a:t>, so that it learns the association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t ↔ entity translation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 have not resolved all the technical issues due to lack of time. </a:t>
            </a:r>
            <a:br>
              <a:rPr lang="en-GB"/>
            </a:br>
            <a:r>
              <a:rPr lang="en-GB"/>
              <a:t>I embedded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data.t</a:t>
            </a:r>
            <a:r>
              <a:rPr lang="en-GB"/>
              <a:t> using the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torch.nn.embedding()</a:t>
            </a:r>
            <a:r>
              <a:rPr lang="en-GB"/>
              <a:t> layer, then concatenated with node embeddings.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1: model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62900"/>
            <a:ext cx="8520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</a:t>
            </a:r>
            <a:r>
              <a:rPr lang="en-GB"/>
              <a:t>model </a:t>
            </a:r>
            <a:r>
              <a:rPr b="1" lang="en-GB"/>
              <a:t>pix2pix</a:t>
            </a:r>
            <a:r>
              <a:rPr b="1" baseline="30000" lang="en-GB">
                <a:solidFill>
                  <a:srgbClr val="FF0000"/>
                </a:solidFill>
              </a:rPr>
              <a:t>1</a:t>
            </a:r>
            <a:r>
              <a:rPr lang="en-GB"/>
              <a:t> which is a </a:t>
            </a:r>
            <a:r>
              <a:rPr b="1" lang="en-GB"/>
              <a:t>conditional GAN</a:t>
            </a:r>
            <a:r>
              <a:rPr lang="en-GB"/>
              <a:t> that learns a mapping from input images to output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Generator architecture is a U-net: downsampling/upsampling (encoder-decoder) with skip connections.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Loss function: vanilla conditional GAN with weighted L1 regularization (MAE between generated ↔ target) along with Binary Cross-entropy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Discriminator: patchGAN that classifies each image </a:t>
            </a:r>
            <a:r>
              <a:rPr lang="en-GB" u="sng"/>
              <a:t>patch</a:t>
            </a:r>
            <a:r>
              <a:rPr lang="en-GB"/>
              <a:t> as real/fake.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Discriminator loss: Binary Cross-Entropy 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4712675"/>
            <a:ext cx="8558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Image-to-Image Translation with Conditional Adversarial Networks</a:t>
            </a:r>
            <a:r>
              <a:rPr lang="en-GB"/>
              <a:t>, Isola et al.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425" y="3103550"/>
            <a:ext cx="4266976" cy="62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 flipH="1">
            <a:off x="4626850" y="2985475"/>
            <a:ext cx="2055300" cy="2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14"/>
          <p:cNvCxnSpPr/>
          <p:nvPr/>
        </p:nvCxnSpPr>
        <p:spPr>
          <a:xfrm flipH="1">
            <a:off x="6400900" y="2680675"/>
            <a:ext cx="1875600" cy="59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/>
          <p:nvPr/>
        </p:nvSpPr>
        <p:spPr>
          <a:xfrm>
            <a:off x="5322275" y="3238713"/>
            <a:ext cx="867600" cy="35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7" name="Google Shape;67;p14"/>
          <p:cNvCxnSpPr>
            <a:endCxn id="68" idx="1"/>
          </p:cNvCxnSpPr>
          <p:nvPr/>
        </p:nvCxnSpPr>
        <p:spPr>
          <a:xfrm flipH="1" rot="10800000">
            <a:off x="6189725" y="3454375"/>
            <a:ext cx="15006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" name="Google Shape;68;p14"/>
          <p:cNvSpPr txBox="1"/>
          <p:nvPr/>
        </p:nvSpPr>
        <p:spPr>
          <a:xfrm>
            <a:off x="7690325" y="2985475"/>
            <a:ext cx="1453800" cy="93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Structured</a:t>
            </a:r>
            <a:r>
              <a:rPr lang="en-GB"/>
              <a:t>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penalizing generated image structure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 have a clear understanding of the methodology and </a:t>
            </a:r>
            <a:r>
              <a:rPr lang="en-GB"/>
              <a:t>models used in the pre-print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Lost too much time on setting up three machines/technical issues/branch WIP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 have thoughts/ideas on possible directions of this research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working end-to-end cGVAE implementation would have been feasible if I had a better understanding of Elements as I do now.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1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80% - 20% for training, </a:t>
            </a:r>
            <a:r>
              <a:rPr lang="en-GB" u="sng"/>
              <a:t>restricted to 800</a:t>
            </a:r>
            <a:r>
              <a:rPr lang="en-GB"/>
              <a:t> instead of 1425 images due to RAM overflow issues.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 corrupt image (id 465) discarded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Color Images with 1 instead of 3 channels discarded from train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/>
              <a:t>Modified model capacity</a:t>
            </a:r>
            <a:r>
              <a:rPr lang="en-GB"/>
              <a:t> by adding 2 layers in the Generator to account for 512x512 resolution (originally suited to 256x256): 57M → 66M parameters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Pix2pix hyper-parameters are kept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Model requires 14.2GB of GPU RAM (</a:t>
            </a:r>
            <a:r>
              <a:rPr lang="en-GB">
                <a:solidFill>
                  <a:srgbClr val="0000FF"/>
                </a:solidFill>
              </a:rPr>
              <a:t>trained on T4 in Collab</a:t>
            </a:r>
            <a:r>
              <a:rPr lang="en-GB"/>
              <a:t>) and ~2h for 40K steps.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Did not fine-tune as the free-tier restricts CPU-time.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1: Results (40000 steps)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2496" r="1108" t="0"/>
          <a:stretch/>
        </p:blipFill>
        <p:spPr>
          <a:xfrm>
            <a:off x="46900" y="978400"/>
            <a:ext cx="4204675" cy="41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4170" l="20126" r="6922" t="1069"/>
          <a:stretch/>
        </p:blipFill>
        <p:spPr>
          <a:xfrm>
            <a:off x="4751750" y="1033575"/>
            <a:ext cx="4126525" cy="399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Assignment 1: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23342" l="32157" r="0" t="0"/>
          <a:stretch/>
        </p:blipFill>
        <p:spPr>
          <a:xfrm>
            <a:off x="0" y="1017725"/>
            <a:ext cx="3759199" cy="40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48604" l="23488" r="0" t="0"/>
          <a:stretch/>
        </p:blipFill>
        <p:spPr>
          <a:xfrm>
            <a:off x="4478224" y="1099800"/>
            <a:ext cx="4195476" cy="26634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165600" y="3915500"/>
            <a:ext cx="4845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 loss decreases reaching a plateau (not shown).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log(2)=0.69 is a reference point for Binary Cross-Entropy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Discriminator loss: below 0.69 → better than random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UniSG-GA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31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Days 1-2: assignment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Days 1-2: familiarity with ECS and classification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Days 2: heterogeneous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Days 2: setting up a working end-to-end conditional GVAE on time (trs of an object dependent on this variable) → issues due to less experience with torch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Days </a:t>
            </a:r>
            <a:r>
              <a:rPr lang="en-GB">
                <a:solidFill>
                  <a:srgbClr val="FF0000"/>
                </a:solidFill>
              </a:rPr>
              <a:t>spent</a:t>
            </a:r>
            <a:r>
              <a:rPr lang="en-GB"/>
              <a:t> in: setting up M1 (ATLAS model hardcoded in cuda), ubuntu machine with CUDA (failed after 2 days), windows machine</a:t>
            </a:r>
            <a:r>
              <a:rPr lang="en-GB"/>
              <a:t> with CUDA (pyg_lib wheels not available), Collab instances maxing out RAM/ timing-out/ failing, rendering/storing modified scenes, fixing repo dependencies, files/functions from other branches, bugs, missing imports/packages etc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generate/visualize a sequence of scenes with </a:t>
            </a:r>
            <a:r>
              <a:rPr lang="en-GB" u="sng"/>
              <a:t>one</a:t>
            </a:r>
            <a:r>
              <a:rPr lang="en-GB"/>
              <a:t> modified entity component: </a:t>
            </a:r>
            <a:br>
              <a:rPr lang="en-GB"/>
            </a:br>
            <a:r>
              <a:rPr lang="en-GB"/>
              <a:t>i.e. translation of the Chair in default room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Associate entity translation with time component t. </a:t>
            </a:r>
            <a:br>
              <a:rPr lang="en-GB"/>
            </a:br>
            <a:r>
              <a:rPr lang="en-GB"/>
              <a:t>i.e. char moves (translates) in x-axis as t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Convert list of scenes in a list of graphs to compose the training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Train conditional GVAE </a:t>
            </a:r>
            <a:r>
              <a:rPr lang="en-GB">
                <a:highlight>
                  <a:srgbClr val="FFFF00"/>
                </a:highlight>
              </a:rPr>
              <a:t>on t</a:t>
            </a:r>
            <a:r>
              <a:rPr lang="en-GB"/>
              <a:t>, so that it learns the association </a:t>
            </a:r>
            <a:br>
              <a:rPr lang="en-GB"/>
            </a:br>
            <a:r>
              <a:rPr lang="en-GB"/>
              <a:t>t ↔ entity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the decoder part to generate new scenes given t</a:t>
            </a:r>
            <a:br>
              <a:rPr lang="en-GB"/>
            </a:br>
            <a:r>
              <a:rPr lang="en-GB"/>
              <a:t>(Possibly </a:t>
            </a:r>
            <a:r>
              <a:rPr lang="en-GB" u="sng"/>
              <a:t>augment</a:t>
            </a:r>
            <a:r>
              <a:rPr lang="en-GB"/>
              <a:t> scenes out of the range of t in the training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proper losses (as regularization terms) that impose the association in 4.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Propositions on Heterogeneous Graph (Room Classification example)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" y="2111747"/>
            <a:ext cx="3048000" cy="303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525" y="2111750"/>
            <a:ext cx="2977650" cy="29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150" y="2116725"/>
            <a:ext cx="2969850" cy="29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687750" y="1766275"/>
            <a:ext cx="1578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entities</a:t>
            </a:r>
            <a:endParaRPr b="1" sz="1800"/>
          </a:p>
        </p:txBody>
      </p:sp>
      <p:sp>
        <p:nvSpPr>
          <p:cNvPr id="117" name="Google Shape;117;p21"/>
          <p:cNvSpPr txBox="1"/>
          <p:nvPr/>
        </p:nvSpPr>
        <p:spPr>
          <a:xfrm>
            <a:off x="3843150" y="1766275"/>
            <a:ext cx="17664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trs</a:t>
            </a:r>
            <a:endParaRPr b="1" sz="1800"/>
          </a:p>
        </p:txBody>
      </p:sp>
      <p:sp>
        <p:nvSpPr>
          <p:cNvPr id="118" name="Google Shape;118;p21"/>
          <p:cNvSpPr txBox="1"/>
          <p:nvPr/>
        </p:nvSpPr>
        <p:spPr>
          <a:xfrm>
            <a:off x="6775875" y="1777975"/>
            <a:ext cx="17664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mesh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